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83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CA196"/>
    <a:srgbClr val="ECD873"/>
    <a:srgbClr val="92BD61"/>
    <a:srgbClr val="DE7272"/>
    <a:srgbClr val="73992F"/>
    <a:srgbClr val="2288A4"/>
    <a:srgbClr val="E337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24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40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mp>
</file>

<file path=ppt/media/image8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1123B8-5DAF-4B48-8E45-EFF1C27D447D}" type="datetimeFigureOut">
              <a:rPr lang="zh-CN" altLang="en-US" smtClean="0"/>
              <a:t>2018/8/18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34027-7213-4DFD-ACBB-2450BC464B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6820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534027-7213-4DFD-ACBB-2450BC464B1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6684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534027-7213-4DFD-ACBB-2450BC464B1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179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10357" t="13772" r="35880" b="511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6" t="16650" b="16860"/>
          <a:stretch/>
        </p:blipFill>
        <p:spPr>
          <a:xfrm>
            <a:off x="0" y="0"/>
            <a:ext cx="6633028" cy="686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74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DD4D41-FAE6-4E89-A552-9CCF02D73E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065267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1200"/>
              </a:spcBef>
              <a:buClr>
                <a:srgbClr val="0070C0"/>
              </a:buClr>
              <a:buFont typeface="Wingdings" panose="05000000000000000000" pitchFamily="2" charset="2"/>
              <a:buChar char="p"/>
              <a:defRPr sz="2400">
                <a:latin typeface="迷你简准圆" panose="03000509000000000000" pitchFamily="65" charset="-122"/>
                <a:ea typeface="迷你简准圆" panose="03000509000000000000" pitchFamily="65" charset="-122"/>
              </a:defRPr>
            </a:lvl1pPr>
            <a:lvl2pPr>
              <a:lnSpc>
                <a:spcPct val="100000"/>
              </a:lnSpc>
              <a:spcBef>
                <a:spcPts val="1200"/>
              </a:spcBef>
              <a:defRPr sz="2000">
                <a:latin typeface="迷你简准圆" panose="03000509000000000000" pitchFamily="65" charset="-122"/>
                <a:ea typeface="迷你简准圆" panose="03000509000000000000" pitchFamily="65" charset="-122"/>
              </a:defRPr>
            </a:lvl2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53887B1-2817-43B9-8A7F-62E07DD7BC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1" t="23612"/>
          <a:stretch/>
        </p:blipFill>
        <p:spPr>
          <a:xfrm>
            <a:off x="0" y="1"/>
            <a:ext cx="1758505" cy="1816100"/>
          </a:xfrm>
          <a:prstGeom prst="rect">
            <a:avLst/>
          </a:prstGeom>
        </p:spPr>
      </p:pic>
      <p:sp>
        <p:nvSpPr>
          <p:cNvPr id="9" name="文本占位符 8">
            <a:extLst>
              <a:ext uri="{FF2B5EF4-FFF2-40B4-BE49-F238E27FC236}">
                <a16:creationId xmlns:a16="http://schemas.microsoft.com/office/drawing/2014/main" id="{0D42E8F9-58C9-44A0-A5E7-CDC12316B2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97147" y="464831"/>
            <a:ext cx="9070975" cy="5847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迷你简准圆" panose="03000509000000000000" pitchFamily="65" charset="-122"/>
                <a:ea typeface="迷你简准圆" panose="03000509000000000000" pitchFamily="65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58910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7570107" y="1556824"/>
            <a:ext cx="3494088" cy="4465078"/>
          </a:xfrm>
          <a:custGeom>
            <a:avLst/>
            <a:gdLst>
              <a:gd name="connsiteX0" fmla="*/ 0 w 3494088"/>
              <a:gd name="connsiteY0" fmla="*/ 0 h 4465078"/>
              <a:gd name="connsiteX1" fmla="*/ 3494088 w 3494088"/>
              <a:gd name="connsiteY1" fmla="*/ 0 h 4465078"/>
              <a:gd name="connsiteX2" fmla="*/ 3494088 w 3494088"/>
              <a:gd name="connsiteY2" fmla="*/ 4465078 h 4465078"/>
              <a:gd name="connsiteX3" fmla="*/ 0 w 3494088"/>
              <a:gd name="connsiteY3" fmla="*/ 4465078 h 4465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4088" h="4465078">
                <a:moveTo>
                  <a:pt x="0" y="0"/>
                </a:moveTo>
                <a:lnTo>
                  <a:pt x="3494088" y="0"/>
                </a:lnTo>
                <a:lnTo>
                  <a:pt x="3494088" y="4465078"/>
                </a:lnTo>
                <a:lnTo>
                  <a:pt x="0" y="44650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436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2025651" y="3406595"/>
            <a:ext cx="2174876" cy="2174876"/>
          </a:xfrm>
          <a:custGeom>
            <a:avLst/>
            <a:gdLst>
              <a:gd name="connsiteX0" fmla="*/ 1087438 w 2174876"/>
              <a:gd name="connsiteY0" fmla="*/ 0 h 2174876"/>
              <a:gd name="connsiteX1" fmla="*/ 2174876 w 2174876"/>
              <a:gd name="connsiteY1" fmla="*/ 1087438 h 2174876"/>
              <a:gd name="connsiteX2" fmla="*/ 1087438 w 2174876"/>
              <a:gd name="connsiteY2" fmla="*/ 2174876 h 2174876"/>
              <a:gd name="connsiteX3" fmla="*/ 0 w 2174876"/>
              <a:gd name="connsiteY3" fmla="*/ 1087438 h 2174876"/>
              <a:gd name="connsiteX4" fmla="*/ 1087438 w 2174876"/>
              <a:gd name="connsiteY4" fmla="*/ 0 h 2174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4876" h="2174876">
                <a:moveTo>
                  <a:pt x="1087438" y="0"/>
                </a:moveTo>
                <a:cubicBezTo>
                  <a:pt x="1688013" y="0"/>
                  <a:pt x="2174876" y="486863"/>
                  <a:pt x="2174876" y="1087438"/>
                </a:cubicBezTo>
                <a:cubicBezTo>
                  <a:pt x="2174876" y="1688013"/>
                  <a:pt x="1688013" y="2174876"/>
                  <a:pt x="1087438" y="2174876"/>
                </a:cubicBezTo>
                <a:cubicBezTo>
                  <a:pt x="486863" y="2174876"/>
                  <a:pt x="0" y="1688013"/>
                  <a:pt x="0" y="1087438"/>
                </a:cubicBezTo>
                <a:cubicBezTo>
                  <a:pt x="0" y="486863"/>
                  <a:pt x="486863" y="0"/>
                  <a:pt x="108743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6450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168402" y="3243306"/>
            <a:ext cx="2300851" cy="2575677"/>
          </a:xfrm>
          <a:custGeom>
            <a:avLst/>
            <a:gdLst>
              <a:gd name="connsiteX0" fmla="*/ 0 w 2300851"/>
              <a:gd name="connsiteY0" fmla="*/ 0 h 2575677"/>
              <a:gd name="connsiteX1" fmla="*/ 2300851 w 2300851"/>
              <a:gd name="connsiteY1" fmla="*/ 0 h 2575677"/>
              <a:gd name="connsiteX2" fmla="*/ 2300851 w 2300851"/>
              <a:gd name="connsiteY2" fmla="*/ 2575677 h 2575677"/>
              <a:gd name="connsiteX3" fmla="*/ 0 w 2300851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1" h="2575677">
                <a:moveTo>
                  <a:pt x="0" y="0"/>
                </a:moveTo>
                <a:lnTo>
                  <a:pt x="2300851" y="0"/>
                </a:lnTo>
                <a:lnTo>
                  <a:pt x="2300851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686517" y="1759745"/>
            <a:ext cx="2300850" cy="2575677"/>
          </a:xfrm>
          <a:custGeom>
            <a:avLst/>
            <a:gdLst>
              <a:gd name="connsiteX0" fmla="*/ 0 w 2300850"/>
              <a:gd name="connsiteY0" fmla="*/ 0 h 2575677"/>
              <a:gd name="connsiteX1" fmla="*/ 2300850 w 2300850"/>
              <a:gd name="connsiteY1" fmla="*/ 0 h 2575677"/>
              <a:gd name="connsiteX2" fmla="*/ 2300850 w 2300850"/>
              <a:gd name="connsiteY2" fmla="*/ 2575677 h 2575677"/>
              <a:gd name="connsiteX3" fmla="*/ 0 w 2300850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0" h="2575677">
                <a:moveTo>
                  <a:pt x="0" y="0"/>
                </a:moveTo>
                <a:lnTo>
                  <a:pt x="2300850" y="0"/>
                </a:lnTo>
                <a:lnTo>
                  <a:pt x="2300850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204636" y="3243306"/>
            <a:ext cx="2300851" cy="2575677"/>
          </a:xfrm>
          <a:custGeom>
            <a:avLst/>
            <a:gdLst>
              <a:gd name="connsiteX0" fmla="*/ 0 w 2300851"/>
              <a:gd name="connsiteY0" fmla="*/ 0 h 2575677"/>
              <a:gd name="connsiteX1" fmla="*/ 2300851 w 2300851"/>
              <a:gd name="connsiteY1" fmla="*/ 0 h 2575677"/>
              <a:gd name="connsiteX2" fmla="*/ 2300851 w 2300851"/>
              <a:gd name="connsiteY2" fmla="*/ 2575677 h 2575677"/>
              <a:gd name="connsiteX3" fmla="*/ 0 w 2300851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1" h="2575677">
                <a:moveTo>
                  <a:pt x="0" y="0"/>
                </a:moveTo>
                <a:lnTo>
                  <a:pt x="2300851" y="0"/>
                </a:lnTo>
                <a:lnTo>
                  <a:pt x="2300851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722751" y="1759745"/>
            <a:ext cx="2300850" cy="2575677"/>
          </a:xfrm>
          <a:custGeom>
            <a:avLst/>
            <a:gdLst>
              <a:gd name="connsiteX0" fmla="*/ 0 w 2300850"/>
              <a:gd name="connsiteY0" fmla="*/ 0 h 2575677"/>
              <a:gd name="connsiteX1" fmla="*/ 2300850 w 2300850"/>
              <a:gd name="connsiteY1" fmla="*/ 0 h 2575677"/>
              <a:gd name="connsiteX2" fmla="*/ 2300850 w 2300850"/>
              <a:gd name="connsiteY2" fmla="*/ 2575677 h 2575677"/>
              <a:gd name="connsiteX3" fmla="*/ 0 w 2300850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0" h="2575677">
                <a:moveTo>
                  <a:pt x="0" y="0"/>
                </a:moveTo>
                <a:lnTo>
                  <a:pt x="2300850" y="0"/>
                </a:lnTo>
                <a:lnTo>
                  <a:pt x="2300850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094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3783010" y="1685926"/>
            <a:ext cx="2363161" cy="2123312"/>
          </a:xfrm>
          <a:custGeom>
            <a:avLst/>
            <a:gdLst>
              <a:gd name="connsiteX0" fmla="*/ 0 w 2363161"/>
              <a:gd name="connsiteY0" fmla="*/ 0 h 2123312"/>
              <a:gd name="connsiteX1" fmla="*/ 2363161 w 2363161"/>
              <a:gd name="connsiteY1" fmla="*/ 0 h 2123312"/>
              <a:gd name="connsiteX2" fmla="*/ 2363161 w 2363161"/>
              <a:gd name="connsiteY2" fmla="*/ 2123312 h 2123312"/>
              <a:gd name="connsiteX3" fmla="*/ 0 w 2363161"/>
              <a:gd name="connsiteY3" fmla="*/ 2123312 h 2123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3161" h="2123312">
                <a:moveTo>
                  <a:pt x="0" y="0"/>
                </a:moveTo>
                <a:lnTo>
                  <a:pt x="2363161" y="0"/>
                </a:lnTo>
                <a:lnTo>
                  <a:pt x="2363161" y="2123312"/>
                </a:lnTo>
                <a:lnTo>
                  <a:pt x="0" y="21233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1"/>
          </p:nvPr>
        </p:nvSpPr>
        <p:spPr>
          <a:xfrm>
            <a:off x="3783010" y="3794364"/>
            <a:ext cx="2363161" cy="2140046"/>
          </a:xfrm>
          <a:custGeom>
            <a:avLst/>
            <a:gdLst>
              <a:gd name="connsiteX0" fmla="*/ 0 w 2363161"/>
              <a:gd name="connsiteY0" fmla="*/ 0 h 2140046"/>
              <a:gd name="connsiteX1" fmla="*/ 2363161 w 2363161"/>
              <a:gd name="connsiteY1" fmla="*/ 0 h 2140046"/>
              <a:gd name="connsiteX2" fmla="*/ 2363161 w 2363161"/>
              <a:gd name="connsiteY2" fmla="*/ 2140046 h 2140046"/>
              <a:gd name="connsiteX3" fmla="*/ 0 w 2363161"/>
              <a:gd name="connsiteY3" fmla="*/ 2140046 h 214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3161" h="2140046">
                <a:moveTo>
                  <a:pt x="0" y="0"/>
                </a:moveTo>
                <a:lnTo>
                  <a:pt x="2363161" y="0"/>
                </a:lnTo>
                <a:lnTo>
                  <a:pt x="2363161" y="2140046"/>
                </a:lnTo>
                <a:lnTo>
                  <a:pt x="0" y="2140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2"/>
          </p:nvPr>
        </p:nvSpPr>
        <p:spPr>
          <a:xfrm>
            <a:off x="6146171" y="3794364"/>
            <a:ext cx="2374316" cy="2140046"/>
          </a:xfrm>
          <a:custGeom>
            <a:avLst/>
            <a:gdLst>
              <a:gd name="connsiteX0" fmla="*/ 0 w 2374316"/>
              <a:gd name="connsiteY0" fmla="*/ 0 h 2140046"/>
              <a:gd name="connsiteX1" fmla="*/ 2374316 w 2374316"/>
              <a:gd name="connsiteY1" fmla="*/ 0 h 2140046"/>
              <a:gd name="connsiteX2" fmla="*/ 2374316 w 2374316"/>
              <a:gd name="connsiteY2" fmla="*/ 2140046 h 2140046"/>
              <a:gd name="connsiteX3" fmla="*/ 0 w 2374316"/>
              <a:gd name="connsiteY3" fmla="*/ 2140046 h 214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4316" h="2140046">
                <a:moveTo>
                  <a:pt x="0" y="0"/>
                </a:moveTo>
                <a:lnTo>
                  <a:pt x="2374316" y="0"/>
                </a:lnTo>
                <a:lnTo>
                  <a:pt x="2374316" y="2140046"/>
                </a:lnTo>
                <a:lnTo>
                  <a:pt x="0" y="2140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86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304926" y="2113203"/>
            <a:ext cx="2903618" cy="2903618"/>
          </a:xfrm>
          <a:custGeom>
            <a:avLst/>
            <a:gdLst>
              <a:gd name="connsiteX0" fmla="*/ 1451809 w 2903618"/>
              <a:gd name="connsiteY0" fmla="*/ 0 h 2903618"/>
              <a:gd name="connsiteX1" fmla="*/ 2903618 w 2903618"/>
              <a:gd name="connsiteY1" fmla="*/ 1451809 h 2903618"/>
              <a:gd name="connsiteX2" fmla="*/ 1451809 w 2903618"/>
              <a:gd name="connsiteY2" fmla="*/ 2903618 h 2903618"/>
              <a:gd name="connsiteX3" fmla="*/ 0 w 2903618"/>
              <a:gd name="connsiteY3" fmla="*/ 1451809 h 2903618"/>
              <a:gd name="connsiteX4" fmla="*/ 1451809 w 2903618"/>
              <a:gd name="connsiteY4" fmla="*/ 0 h 2903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3618" h="2903618">
                <a:moveTo>
                  <a:pt x="1451809" y="0"/>
                </a:moveTo>
                <a:cubicBezTo>
                  <a:pt x="2253621" y="0"/>
                  <a:pt x="2903618" y="649997"/>
                  <a:pt x="2903618" y="1451809"/>
                </a:cubicBezTo>
                <a:cubicBezTo>
                  <a:pt x="2903618" y="2253621"/>
                  <a:pt x="2253621" y="2903618"/>
                  <a:pt x="1451809" y="2903618"/>
                </a:cubicBezTo>
                <a:cubicBezTo>
                  <a:pt x="649997" y="2903618"/>
                  <a:pt x="0" y="2253621"/>
                  <a:pt x="0" y="1451809"/>
                </a:cubicBezTo>
                <a:cubicBezTo>
                  <a:pt x="0" y="649997"/>
                  <a:pt x="649997" y="0"/>
                  <a:pt x="1451809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4262969" y="1923776"/>
            <a:ext cx="1348614" cy="1348614"/>
          </a:xfrm>
          <a:custGeom>
            <a:avLst/>
            <a:gdLst>
              <a:gd name="connsiteX0" fmla="*/ 674307 w 1348614"/>
              <a:gd name="connsiteY0" fmla="*/ 0 h 1348614"/>
              <a:gd name="connsiteX1" fmla="*/ 1348614 w 1348614"/>
              <a:gd name="connsiteY1" fmla="*/ 674307 h 1348614"/>
              <a:gd name="connsiteX2" fmla="*/ 674307 w 1348614"/>
              <a:gd name="connsiteY2" fmla="*/ 1348614 h 1348614"/>
              <a:gd name="connsiteX3" fmla="*/ 0 w 1348614"/>
              <a:gd name="connsiteY3" fmla="*/ 674307 h 1348614"/>
              <a:gd name="connsiteX4" fmla="*/ 674307 w 1348614"/>
              <a:gd name="connsiteY4" fmla="*/ 0 h 1348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14" h="1348614">
                <a:moveTo>
                  <a:pt x="674307" y="0"/>
                </a:moveTo>
                <a:cubicBezTo>
                  <a:pt x="1046716" y="0"/>
                  <a:pt x="1348614" y="301898"/>
                  <a:pt x="1348614" y="674307"/>
                </a:cubicBezTo>
                <a:cubicBezTo>
                  <a:pt x="1348614" y="1046716"/>
                  <a:pt x="1046716" y="1348614"/>
                  <a:pt x="674307" y="1348614"/>
                </a:cubicBezTo>
                <a:cubicBezTo>
                  <a:pt x="301898" y="1348614"/>
                  <a:pt x="0" y="1046716"/>
                  <a:pt x="0" y="674307"/>
                </a:cubicBezTo>
                <a:cubicBezTo>
                  <a:pt x="0" y="301898"/>
                  <a:pt x="301898" y="0"/>
                  <a:pt x="674307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4747847" y="3253305"/>
            <a:ext cx="1830666" cy="1830664"/>
          </a:xfrm>
          <a:custGeom>
            <a:avLst/>
            <a:gdLst>
              <a:gd name="connsiteX0" fmla="*/ 915333 w 1830666"/>
              <a:gd name="connsiteY0" fmla="*/ 0 h 1830664"/>
              <a:gd name="connsiteX1" fmla="*/ 1830666 w 1830666"/>
              <a:gd name="connsiteY1" fmla="*/ 915332 h 1830664"/>
              <a:gd name="connsiteX2" fmla="*/ 915333 w 1830666"/>
              <a:gd name="connsiteY2" fmla="*/ 1830664 h 1830664"/>
              <a:gd name="connsiteX3" fmla="*/ 0 w 1830666"/>
              <a:gd name="connsiteY3" fmla="*/ 915332 h 1830664"/>
              <a:gd name="connsiteX4" fmla="*/ 915333 w 1830666"/>
              <a:gd name="connsiteY4" fmla="*/ 0 h 183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666" h="1830664">
                <a:moveTo>
                  <a:pt x="915333" y="0"/>
                </a:moveTo>
                <a:cubicBezTo>
                  <a:pt x="1420857" y="0"/>
                  <a:pt x="1830666" y="409808"/>
                  <a:pt x="1830666" y="915332"/>
                </a:cubicBezTo>
                <a:cubicBezTo>
                  <a:pt x="1830666" y="1420856"/>
                  <a:pt x="1420857" y="1830664"/>
                  <a:pt x="915333" y="1830664"/>
                </a:cubicBezTo>
                <a:cubicBezTo>
                  <a:pt x="409809" y="1830664"/>
                  <a:pt x="0" y="1420856"/>
                  <a:pt x="0" y="915332"/>
                </a:cubicBezTo>
                <a:cubicBezTo>
                  <a:pt x="0" y="409808"/>
                  <a:pt x="409809" y="0"/>
                  <a:pt x="915333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3"/>
          </p:nvPr>
        </p:nvSpPr>
        <p:spPr>
          <a:xfrm>
            <a:off x="6578512" y="1713486"/>
            <a:ext cx="2315544" cy="2315544"/>
          </a:xfrm>
          <a:custGeom>
            <a:avLst/>
            <a:gdLst>
              <a:gd name="connsiteX0" fmla="*/ 1157772 w 2315544"/>
              <a:gd name="connsiteY0" fmla="*/ 0 h 2315544"/>
              <a:gd name="connsiteX1" fmla="*/ 2315544 w 2315544"/>
              <a:gd name="connsiteY1" fmla="*/ 1157772 h 2315544"/>
              <a:gd name="connsiteX2" fmla="*/ 1157772 w 2315544"/>
              <a:gd name="connsiteY2" fmla="*/ 2315544 h 2315544"/>
              <a:gd name="connsiteX3" fmla="*/ 0 w 2315544"/>
              <a:gd name="connsiteY3" fmla="*/ 1157772 h 2315544"/>
              <a:gd name="connsiteX4" fmla="*/ 1157772 w 2315544"/>
              <a:gd name="connsiteY4" fmla="*/ 0 h 231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544" h="2315544">
                <a:moveTo>
                  <a:pt x="1157772" y="0"/>
                </a:moveTo>
                <a:cubicBezTo>
                  <a:pt x="1797192" y="0"/>
                  <a:pt x="2315544" y="518352"/>
                  <a:pt x="2315544" y="1157772"/>
                </a:cubicBezTo>
                <a:cubicBezTo>
                  <a:pt x="2315544" y="1797192"/>
                  <a:pt x="1797192" y="2315544"/>
                  <a:pt x="1157772" y="2315544"/>
                </a:cubicBezTo>
                <a:cubicBezTo>
                  <a:pt x="518352" y="2315544"/>
                  <a:pt x="0" y="1797192"/>
                  <a:pt x="0" y="1157772"/>
                </a:cubicBezTo>
                <a:cubicBezTo>
                  <a:pt x="0" y="518352"/>
                  <a:pt x="518352" y="0"/>
                  <a:pt x="1157772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865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6"/>
          <p:cNvSpPr>
            <a:spLocks noGrp="1"/>
          </p:cNvSpPr>
          <p:nvPr>
            <p:ph type="pic" sz="quarter" idx="10"/>
          </p:nvPr>
        </p:nvSpPr>
        <p:spPr>
          <a:xfrm>
            <a:off x="1432720" y="1746251"/>
            <a:ext cx="3036305" cy="2806137"/>
          </a:xfrm>
          <a:custGeom>
            <a:avLst/>
            <a:gdLst>
              <a:gd name="connsiteX0" fmla="*/ 0 w 3036305"/>
              <a:gd name="connsiteY0" fmla="*/ 0 h 2806137"/>
              <a:gd name="connsiteX1" fmla="*/ 3034688 w 3036305"/>
              <a:gd name="connsiteY1" fmla="*/ 157845 h 2806137"/>
              <a:gd name="connsiteX2" fmla="*/ 3036305 w 3036305"/>
              <a:gd name="connsiteY2" fmla="*/ 2507985 h 2806137"/>
              <a:gd name="connsiteX3" fmla="*/ 0 w 3036305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5" h="2806137">
                <a:moveTo>
                  <a:pt x="0" y="0"/>
                </a:moveTo>
                <a:lnTo>
                  <a:pt x="3034688" y="157845"/>
                </a:lnTo>
                <a:cubicBezTo>
                  <a:pt x="3035228" y="941225"/>
                  <a:pt x="3035766" y="1724605"/>
                  <a:pt x="3036305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1"/>
          </p:nvPr>
        </p:nvSpPr>
        <p:spPr>
          <a:xfrm>
            <a:off x="3530110" y="1746251"/>
            <a:ext cx="3034388" cy="2806137"/>
          </a:xfrm>
          <a:custGeom>
            <a:avLst/>
            <a:gdLst>
              <a:gd name="connsiteX0" fmla="*/ 0 w 3034388"/>
              <a:gd name="connsiteY0" fmla="*/ 0 h 2806137"/>
              <a:gd name="connsiteX1" fmla="*/ 3032772 w 3034388"/>
              <a:gd name="connsiteY1" fmla="*/ 157845 h 2806137"/>
              <a:gd name="connsiteX2" fmla="*/ 3034388 w 3034388"/>
              <a:gd name="connsiteY2" fmla="*/ 2507985 h 2806137"/>
              <a:gd name="connsiteX3" fmla="*/ 0 w 3034388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4388" h="2806137">
                <a:moveTo>
                  <a:pt x="0" y="0"/>
                </a:moveTo>
                <a:lnTo>
                  <a:pt x="3032772" y="157845"/>
                </a:lnTo>
                <a:cubicBezTo>
                  <a:pt x="3033311" y="941225"/>
                  <a:pt x="3033849" y="1724605"/>
                  <a:pt x="3034388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5625584" y="1746251"/>
            <a:ext cx="3036306" cy="2806137"/>
          </a:xfrm>
          <a:custGeom>
            <a:avLst/>
            <a:gdLst>
              <a:gd name="connsiteX0" fmla="*/ 0 w 3036306"/>
              <a:gd name="connsiteY0" fmla="*/ 0 h 2806137"/>
              <a:gd name="connsiteX1" fmla="*/ 3034689 w 3036306"/>
              <a:gd name="connsiteY1" fmla="*/ 157845 h 2806137"/>
              <a:gd name="connsiteX2" fmla="*/ 3036306 w 3036306"/>
              <a:gd name="connsiteY2" fmla="*/ 2507985 h 2806137"/>
              <a:gd name="connsiteX3" fmla="*/ 0 w 3036306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6" h="2806137">
                <a:moveTo>
                  <a:pt x="0" y="0"/>
                </a:moveTo>
                <a:lnTo>
                  <a:pt x="3034689" y="157845"/>
                </a:lnTo>
                <a:cubicBezTo>
                  <a:pt x="3035228" y="941225"/>
                  <a:pt x="3035767" y="1724605"/>
                  <a:pt x="3036306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3"/>
          </p:nvPr>
        </p:nvSpPr>
        <p:spPr>
          <a:xfrm>
            <a:off x="7722977" y="1746251"/>
            <a:ext cx="3036305" cy="2806137"/>
          </a:xfrm>
          <a:custGeom>
            <a:avLst/>
            <a:gdLst>
              <a:gd name="connsiteX0" fmla="*/ 0 w 3036305"/>
              <a:gd name="connsiteY0" fmla="*/ 0 h 2806137"/>
              <a:gd name="connsiteX1" fmla="*/ 3034688 w 3036305"/>
              <a:gd name="connsiteY1" fmla="*/ 157845 h 2806137"/>
              <a:gd name="connsiteX2" fmla="*/ 3036305 w 3036305"/>
              <a:gd name="connsiteY2" fmla="*/ 2507985 h 2806137"/>
              <a:gd name="connsiteX3" fmla="*/ 0 w 3036305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5" h="2806137">
                <a:moveTo>
                  <a:pt x="0" y="0"/>
                </a:moveTo>
                <a:lnTo>
                  <a:pt x="3034688" y="157845"/>
                </a:lnTo>
                <a:cubicBezTo>
                  <a:pt x="3035228" y="941225"/>
                  <a:pt x="3035766" y="1724605"/>
                  <a:pt x="3036305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523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10"/>
          <a:srcRect l="16141" t="22763" r="16141" b="23065"/>
          <a:stretch/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"/>
            <a:ext cx="12191999" cy="6857999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972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racle.com/technetwork/java/javase/downloads/jdk8-downloads-2133151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3588890" y="2569029"/>
            <a:ext cx="772839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第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1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章 </a:t>
            </a:r>
            <a:r>
              <a:rPr lang="zh-CN" altLang="en-US" sz="4400" dirty="0">
                <a:solidFill>
                  <a:prstClr val="black">
                    <a:lumMod val="75000"/>
                    <a:lumOff val="25000"/>
                  </a:prstClr>
                </a:solidFill>
                <a:latin typeface="汉仪趣黑W" panose="00020600040101010101" pitchFamily="18" charset="-122"/>
                <a:ea typeface="汉仪趣黑W" panose="00020600040101010101" pitchFamily="18" charset="-122"/>
              </a:rPr>
              <a:t>搭建</a:t>
            </a:r>
            <a:r>
              <a:rPr lang="en-US" altLang="zh-CN" sz="4400" dirty="0">
                <a:solidFill>
                  <a:prstClr val="black">
                    <a:lumMod val="75000"/>
                    <a:lumOff val="25000"/>
                  </a:prstClr>
                </a:solidFill>
                <a:latin typeface="汉仪趣黑W" panose="00020600040101010101" pitchFamily="18" charset="-122"/>
                <a:ea typeface="汉仪趣黑W" panose="00020600040101010101" pitchFamily="18" charset="-122"/>
              </a:rPr>
              <a:t>Java Web</a:t>
            </a:r>
            <a:r>
              <a:rPr lang="zh-CN" altLang="en-US" sz="4400" dirty="0">
                <a:solidFill>
                  <a:prstClr val="black">
                    <a:lumMod val="75000"/>
                    <a:lumOff val="25000"/>
                  </a:prstClr>
                </a:solidFill>
                <a:latin typeface="汉仪趣黑W" panose="00020600040101010101" pitchFamily="18" charset="-122"/>
                <a:ea typeface="汉仪趣黑W" panose="00020600040101010101" pitchFamily="18" charset="-122"/>
              </a:rPr>
              <a:t>开发环境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汉仪趣黑W" panose="00020600040101010101" pitchFamily="18" charset="-122"/>
              <a:ea typeface="汉仪趣黑W" panose="00020600040101010101" pitchFamily="18" charset="-122"/>
              <a:cs typeface="+mn-cs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551958" y="3557135"/>
            <a:ext cx="5663730" cy="6110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李焕哲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214781-A73F-42B5-9EEA-F83A0E1AD18F}"/>
              </a:ext>
            </a:extLst>
          </p:cNvPr>
          <p:cNvSpPr txBox="1"/>
          <p:nvPr/>
        </p:nvSpPr>
        <p:spPr>
          <a:xfrm>
            <a:off x="5571805" y="4277300"/>
            <a:ext cx="5663730" cy="6110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河北地质大学 信息工程学院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94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8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5AA807-3A70-4996-AD66-D0552EDCBF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一个</a:t>
            </a:r>
            <a:r>
              <a:rPr lang="en-US" altLang="zh-CN" dirty="0"/>
              <a:t>JSP</a:t>
            </a:r>
            <a:r>
              <a:rPr lang="zh-CN" altLang="en-US" dirty="0"/>
              <a:t>的简单实例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67B6C6-4D7F-4B4D-B58A-0729B268CB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1.2 JSP</a:t>
            </a:r>
            <a:r>
              <a:rPr lang="zh-CN" altLang="en-US" dirty="0"/>
              <a:t>简介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BCB6B55-F87D-45FC-B78D-9A955261E0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047" y="2116465"/>
            <a:ext cx="8824750" cy="38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196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DE8D02-B16B-4341-AE17-37770091EC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1.2 JSP</a:t>
            </a:r>
            <a:r>
              <a:rPr lang="zh-CN" altLang="en-US" dirty="0"/>
              <a:t>简介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F3383A5-FCD2-43C6-969E-B05790125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753" y="1867332"/>
            <a:ext cx="4878888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858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CE48E25-F9D0-4F3B-B3D6-0BDC632815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下载</a:t>
            </a:r>
            <a:r>
              <a:rPr lang="en-US" altLang="zh-CN" dirty="0"/>
              <a:t>JDK</a:t>
            </a:r>
            <a:r>
              <a:rPr lang="zh-CN" altLang="en-US" dirty="0"/>
              <a:t>和配置环境变量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JDK</a:t>
            </a:r>
            <a:r>
              <a:rPr lang="zh-CN" altLang="en-US" dirty="0"/>
              <a:t>是由</a:t>
            </a:r>
            <a:r>
              <a:rPr lang="en-US" altLang="zh-CN" dirty="0"/>
              <a:t>Sun</a:t>
            </a:r>
            <a:r>
              <a:rPr lang="zh-CN" altLang="en-US" dirty="0"/>
              <a:t>公司提供的</a:t>
            </a:r>
            <a:r>
              <a:rPr lang="en-US" altLang="zh-CN" dirty="0"/>
              <a:t>Java</a:t>
            </a:r>
            <a:r>
              <a:rPr lang="zh-CN" altLang="en-US" dirty="0"/>
              <a:t>开发工具和</a:t>
            </a:r>
            <a:r>
              <a:rPr lang="en-US" altLang="zh-CN" dirty="0"/>
              <a:t>API</a:t>
            </a:r>
            <a:r>
              <a:rPr lang="zh-CN" altLang="en-US" dirty="0"/>
              <a:t>，首先从</a:t>
            </a:r>
            <a:r>
              <a:rPr lang="en-US" altLang="zh-CN" dirty="0"/>
              <a:t>Oracle</a:t>
            </a:r>
            <a:r>
              <a:rPr lang="zh-CN" altLang="en-US" dirty="0"/>
              <a:t>公司官网下载</a:t>
            </a:r>
            <a:r>
              <a:rPr lang="en-US" altLang="zh-CN" dirty="0"/>
              <a:t>Java SE</a:t>
            </a:r>
            <a:r>
              <a:rPr lang="zh-CN" altLang="en-US" dirty="0"/>
              <a:t>。注意操作系统和版本区别，</a:t>
            </a:r>
            <a:r>
              <a:rPr lang="en-US" altLang="zh-CN" dirty="0"/>
              <a:t>32</a:t>
            </a:r>
            <a:r>
              <a:rPr lang="zh-CN" altLang="en-US" dirty="0"/>
              <a:t>位计算机选</a:t>
            </a:r>
            <a:r>
              <a:rPr lang="en-US" altLang="zh-CN" dirty="0"/>
              <a:t>x86</a:t>
            </a:r>
            <a:r>
              <a:rPr lang="zh-CN" altLang="en-US" dirty="0"/>
              <a:t>，</a:t>
            </a:r>
            <a:r>
              <a:rPr lang="en-US" altLang="zh-CN" dirty="0"/>
              <a:t>64</a:t>
            </a:r>
            <a:r>
              <a:rPr lang="zh-CN" altLang="en-US" dirty="0"/>
              <a:t>位计算机选</a:t>
            </a:r>
            <a:r>
              <a:rPr lang="en-US" altLang="zh-CN" dirty="0"/>
              <a:t>x64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en-US" dirty="0"/>
              <a:t>下载</a:t>
            </a:r>
            <a:r>
              <a:rPr lang="en-US" altLang="zh-CN" dirty="0"/>
              <a:t>jdk-8u181-windows-x64.exe</a:t>
            </a:r>
            <a:r>
              <a:rPr lang="zh-CN" altLang="en-US" dirty="0"/>
              <a:t>的网址：</a:t>
            </a:r>
            <a:r>
              <a:rPr lang="en-US" altLang="zh-CN" dirty="0">
                <a:hlinkClick r:id="rId2"/>
              </a:rPr>
              <a:t>http://www.oracle.com/technetwork/java/javase/downloads/jdk8-downloads-2133151.html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具体安装过程参考“第</a:t>
            </a:r>
            <a:r>
              <a:rPr lang="en-US" altLang="zh-CN" dirty="0"/>
              <a:t>1</a:t>
            </a:r>
            <a:r>
              <a:rPr lang="zh-CN" altLang="en-US" dirty="0"/>
              <a:t>讲</a:t>
            </a:r>
            <a:r>
              <a:rPr lang="en-US" altLang="zh-CN" dirty="0"/>
              <a:t>-2 java</a:t>
            </a:r>
            <a:r>
              <a:rPr lang="zh-CN" altLang="en-US" dirty="0"/>
              <a:t>开发环境安装</a:t>
            </a:r>
            <a:r>
              <a:rPr lang="en-US" altLang="zh-CN" dirty="0"/>
              <a:t>.pptx</a:t>
            </a:r>
            <a:r>
              <a:rPr lang="zh-CN" altLang="en-US" dirty="0"/>
              <a:t>”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2ED002-F583-4B4A-9D22-610BA78F269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1.3 </a:t>
            </a:r>
            <a:r>
              <a:rPr lang="zh-CN" altLang="en-US" dirty="0"/>
              <a:t>安装</a:t>
            </a:r>
            <a:r>
              <a:rPr lang="en-US" altLang="zh-CN" dirty="0"/>
              <a:t>Java</a:t>
            </a:r>
            <a:r>
              <a:rPr lang="zh-CN" altLang="en-US" dirty="0"/>
              <a:t>环境</a:t>
            </a:r>
          </a:p>
        </p:txBody>
      </p:sp>
    </p:spTree>
    <p:extLst>
      <p:ext uri="{BB962C8B-B14F-4D97-AF65-F5344CB8AC3E}">
        <p14:creationId xmlns:p14="http://schemas.microsoft.com/office/powerpoint/2010/main" val="197053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8699C02-3D13-421B-8D8A-AD785F3955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具体下载安装过程参考“第</a:t>
            </a:r>
            <a:r>
              <a:rPr lang="en-US" altLang="zh-CN" dirty="0"/>
              <a:t>1</a:t>
            </a:r>
            <a:r>
              <a:rPr lang="zh-CN" altLang="en-US" dirty="0"/>
              <a:t>讲</a:t>
            </a:r>
            <a:r>
              <a:rPr lang="en-US" altLang="zh-CN" dirty="0"/>
              <a:t>-3 Tomcat</a:t>
            </a:r>
            <a:r>
              <a:rPr lang="zh-CN" altLang="en-US" dirty="0"/>
              <a:t>安装</a:t>
            </a:r>
            <a:r>
              <a:rPr lang="en-US" altLang="zh-CN" dirty="0"/>
              <a:t>.pptx”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97689D-727D-4CB3-A913-8308D4D045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1.4 </a:t>
            </a:r>
            <a:r>
              <a:rPr lang="zh-CN" altLang="en-US" dirty="0"/>
              <a:t>下载安装</a:t>
            </a:r>
            <a:r>
              <a:rPr lang="en-US" altLang="zh-CN" dirty="0"/>
              <a:t>Tomcat</a:t>
            </a:r>
            <a:r>
              <a:rPr lang="zh-CN" altLang="en-US" dirty="0"/>
              <a:t>服务器</a:t>
            </a:r>
          </a:p>
        </p:txBody>
      </p:sp>
    </p:spTree>
    <p:extLst>
      <p:ext uri="{BB962C8B-B14F-4D97-AF65-F5344CB8AC3E}">
        <p14:creationId xmlns:p14="http://schemas.microsoft.com/office/powerpoint/2010/main" val="4287623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100E26A-9BFE-41BA-BB6E-754F81887A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 具体下载安装过程参考“第</a:t>
            </a:r>
            <a:r>
              <a:rPr lang="en-US" altLang="zh-CN" dirty="0"/>
              <a:t>1</a:t>
            </a:r>
            <a:r>
              <a:rPr lang="zh-CN" altLang="en-US" dirty="0"/>
              <a:t>讲</a:t>
            </a:r>
            <a:r>
              <a:rPr lang="en-US" altLang="zh-CN" dirty="0"/>
              <a:t>-8 </a:t>
            </a:r>
            <a:r>
              <a:rPr lang="en-US" altLang="zh-CN" dirty="0" err="1"/>
              <a:t>myeclipse</a:t>
            </a:r>
            <a:r>
              <a:rPr lang="zh-CN" altLang="en-US" dirty="0"/>
              <a:t>集成开发环境配置</a:t>
            </a:r>
            <a:r>
              <a:rPr lang="en-US" altLang="zh-CN" dirty="0"/>
              <a:t>.pptx”</a:t>
            </a:r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C11330C-B8EC-43F8-8C04-0C8ED8101E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1.5 </a:t>
            </a:r>
            <a:r>
              <a:rPr lang="zh-CN" altLang="en-US" dirty="0"/>
              <a:t>下载</a:t>
            </a:r>
            <a:r>
              <a:rPr lang="en-US" altLang="zh-CN" dirty="0"/>
              <a:t>MyEclipse</a:t>
            </a:r>
            <a:r>
              <a:rPr lang="zh-CN" altLang="en-US" dirty="0"/>
              <a:t>开发工具</a:t>
            </a:r>
          </a:p>
        </p:txBody>
      </p:sp>
    </p:spTree>
    <p:extLst>
      <p:ext uri="{BB962C8B-B14F-4D97-AF65-F5344CB8AC3E}">
        <p14:creationId xmlns:p14="http://schemas.microsoft.com/office/powerpoint/2010/main" val="2810700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1" t="23612"/>
          <a:stretch/>
        </p:blipFill>
        <p:spPr>
          <a:xfrm>
            <a:off x="0" y="1"/>
            <a:ext cx="1758505" cy="18161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8505" y="428690"/>
            <a:ext cx="199605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迷你简准圆" panose="03000509000000000000" pitchFamily="65" charset="-122"/>
                <a:ea typeface="迷你简准圆" panose="03000509000000000000" pitchFamily="65" charset="-122"/>
              </a:rPr>
              <a:t>CONTENTS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迷你简准圆" panose="03000509000000000000" pitchFamily="65" charset="-122"/>
              <a:ea typeface="迷你简准圆" panose="03000509000000000000" pitchFamily="65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584258" y="1281046"/>
            <a:ext cx="8948941" cy="575106"/>
            <a:chOff x="1584258" y="1179445"/>
            <a:chExt cx="8948941" cy="575106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Web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开发背景知识</a:t>
              </a: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01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35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组合 40"/>
          <p:cNvGrpSpPr/>
          <p:nvPr/>
        </p:nvGrpSpPr>
        <p:grpSpPr>
          <a:xfrm>
            <a:off x="1584258" y="2028697"/>
            <a:ext cx="8948941" cy="575106"/>
            <a:chOff x="1584258" y="1179445"/>
            <a:chExt cx="8948941" cy="575106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JSP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简介</a:t>
              </a: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02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45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6" name="组合 45"/>
          <p:cNvGrpSpPr/>
          <p:nvPr/>
        </p:nvGrpSpPr>
        <p:grpSpPr>
          <a:xfrm>
            <a:off x="1584258" y="2776348"/>
            <a:ext cx="8948941" cy="575106"/>
            <a:chOff x="1584258" y="1179445"/>
            <a:chExt cx="8948941" cy="575106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安装</a:t>
              </a: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Java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环境</a:t>
              </a: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03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50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110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43905BE-DA90-4092-B16D-86988D3F26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4"/>
            <a:ext cx="9543392" cy="1376954"/>
          </a:xfrm>
        </p:spPr>
        <p:txBody>
          <a:bodyPr/>
          <a:lstStyle/>
          <a:p>
            <a:r>
              <a:rPr lang="en-US" altLang="zh-CN" dirty="0"/>
              <a:t> Web</a:t>
            </a:r>
            <a:r>
              <a:rPr lang="zh-CN" altLang="en-US" dirty="0"/>
              <a:t>访问可以简单划分为两个过程：客户端请求、服务器响应并显示结果。</a:t>
            </a:r>
            <a:endParaRPr lang="en-US" altLang="zh-CN" dirty="0"/>
          </a:p>
          <a:p>
            <a:r>
              <a:rPr lang="zh-CN" altLang="en-US" dirty="0"/>
              <a:t>客户端与服务器之间的通信协议为</a:t>
            </a:r>
            <a:r>
              <a:rPr lang="en-US" altLang="zh-CN" dirty="0"/>
              <a:t>HTTP</a:t>
            </a:r>
            <a:r>
              <a:rPr lang="zh-CN" altLang="en-US" dirty="0"/>
              <a:t>超文本协议。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2C9685-1AAD-46D1-BEFB-D2C3EB9BBA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1.1.1 Web</a:t>
            </a:r>
            <a:r>
              <a:rPr lang="zh-CN" altLang="en-US" dirty="0"/>
              <a:t>访问的基本原理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A004758-4BAA-44C6-8025-C354785B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543" y="3127575"/>
            <a:ext cx="6204914" cy="1584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7B97481-71B6-4840-91D0-A96F6FAB1959}"/>
              </a:ext>
            </a:extLst>
          </p:cNvPr>
          <p:cNvSpPr txBox="1"/>
          <p:nvPr/>
        </p:nvSpPr>
        <p:spPr>
          <a:xfrm>
            <a:off x="4651023" y="4877416"/>
            <a:ext cx="2263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图</a:t>
            </a:r>
            <a:r>
              <a:rPr lang="en-US" altLang="zh-CN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1.1 Web</a:t>
            </a:r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访问原理</a:t>
            </a:r>
          </a:p>
        </p:txBody>
      </p:sp>
    </p:spTree>
    <p:extLst>
      <p:ext uri="{BB962C8B-B14F-4D97-AF65-F5344CB8AC3E}">
        <p14:creationId xmlns:p14="http://schemas.microsoft.com/office/powerpoint/2010/main" val="3928470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6D09B14-59B9-4095-B2E4-F834B0081A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zh-CN" altLang="en-US" dirty="0"/>
              <a:t> </a:t>
            </a:r>
            <a:r>
              <a:rPr lang="zh-CN" altLang="en-US" dirty="0">
                <a:solidFill>
                  <a:srgbClr val="0070C0"/>
                </a:solidFill>
              </a:rPr>
              <a:t>超文本传输协议</a:t>
            </a:r>
            <a:r>
              <a:rPr lang="zh-CN" altLang="en-US" dirty="0"/>
              <a:t>（</a:t>
            </a:r>
            <a:r>
              <a:rPr lang="en-US" altLang="zh-CN" dirty="0"/>
              <a:t>Hypertext Transfer Protocol</a:t>
            </a:r>
            <a:r>
              <a:rPr lang="zh-CN" altLang="en-US" dirty="0"/>
              <a:t>，</a:t>
            </a:r>
            <a:r>
              <a:rPr lang="en-US" altLang="zh-CN" dirty="0"/>
              <a:t>HTTP</a:t>
            </a:r>
            <a:r>
              <a:rPr lang="zh-CN" altLang="en-US" dirty="0"/>
              <a:t>）是一种互联网上应用最为广泛的网络协议，</a:t>
            </a:r>
            <a:r>
              <a:rPr lang="zh-CN" altLang="en-US" dirty="0">
                <a:solidFill>
                  <a:srgbClr val="FF0000"/>
                </a:solidFill>
              </a:rPr>
              <a:t>它是一种无状态的协议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altLang="zh-CN" dirty="0"/>
              <a:t> HTTP</a:t>
            </a:r>
            <a:r>
              <a:rPr lang="zh-CN" altLang="en-US" dirty="0"/>
              <a:t>协议的主要特点如下：</a:t>
            </a:r>
            <a:endParaRPr lang="en-US" altLang="zh-CN" dirty="0"/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zh-CN" altLang="en-US" dirty="0"/>
              <a:t>简单、快速：客户端发送请求时，只发送请求方法和</a:t>
            </a:r>
            <a:r>
              <a:rPr lang="en-US" altLang="zh-CN" dirty="0"/>
              <a:t>URL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zh-CN" altLang="en-US" dirty="0"/>
              <a:t>灵活：允许传输任意类型的数据</a:t>
            </a:r>
            <a:endParaRPr lang="en-US" altLang="zh-CN" dirty="0"/>
          </a:p>
          <a:p>
            <a:pPr lvl="1"/>
            <a:r>
              <a:rPr lang="zh-CN" altLang="en-US" dirty="0"/>
              <a:t>无状态：指对于数据库事务处理没有记忆能力。缺少状态意味着如果后续处理需要前面的信息，则它必须重传</a:t>
            </a:r>
            <a:endParaRPr lang="en-US" altLang="zh-CN" dirty="0"/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zh-CN" altLang="en-US" dirty="0"/>
              <a:t>无连接：无连接的含义是每次连接只处理一次请求，处理完当次请求后就断开连接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470512-B7A5-473A-8032-6E9F49AD6DC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1.1.2 HTTP</a:t>
            </a:r>
            <a:r>
              <a:rPr lang="zh-CN" altLang="en-US" dirty="0"/>
              <a:t>超文本协议</a:t>
            </a:r>
          </a:p>
        </p:txBody>
      </p:sp>
    </p:spTree>
    <p:extLst>
      <p:ext uri="{BB962C8B-B14F-4D97-AF65-F5344CB8AC3E}">
        <p14:creationId xmlns:p14="http://schemas.microsoft.com/office/powerpoint/2010/main" val="1944606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30E5E95-48CB-401A-83DA-8FEEE7A35A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静态页面是指直接用</a:t>
            </a:r>
            <a:r>
              <a:rPr lang="en-US" altLang="zh-CN" dirty="0"/>
              <a:t>html</a:t>
            </a:r>
            <a:r>
              <a:rPr lang="zh-CN" altLang="en-US" dirty="0"/>
              <a:t>标记语言编写的网页，文件后缀名为</a:t>
            </a:r>
            <a:r>
              <a:rPr lang="en-US" altLang="zh-CN" dirty="0"/>
              <a:t>.htm</a:t>
            </a:r>
            <a:r>
              <a:rPr lang="zh-CN" altLang="en-US" dirty="0"/>
              <a:t>或</a:t>
            </a:r>
            <a:r>
              <a:rPr lang="en-US" altLang="zh-CN" dirty="0"/>
              <a:t>.html</a:t>
            </a:r>
            <a:r>
              <a:rPr lang="zh-CN" altLang="en-US" dirty="0"/>
              <a:t>。在不改变页面的情况下内容是固定的，不变的。</a:t>
            </a:r>
            <a:endParaRPr lang="en-US" altLang="zh-CN" dirty="0"/>
          </a:p>
          <a:p>
            <a:r>
              <a:rPr lang="zh-CN" altLang="en-US" dirty="0"/>
              <a:t>动态页面所展示的内容是变化的，不是固定的。这种变化是指内容的变化，和视觉效果没有关系。</a:t>
            </a:r>
            <a:endParaRPr lang="en-US" altLang="zh-CN" dirty="0"/>
          </a:p>
          <a:p>
            <a:r>
              <a:rPr lang="zh-CN" altLang="en-US" dirty="0"/>
              <a:t>目前比较流行的动态网页技术有：</a:t>
            </a:r>
            <a:r>
              <a:rPr lang="en-US" altLang="zh-CN" dirty="0"/>
              <a:t>ASP</a:t>
            </a:r>
            <a:r>
              <a:rPr lang="zh-CN" altLang="en-US" dirty="0"/>
              <a:t>、</a:t>
            </a:r>
            <a:r>
              <a:rPr lang="en-US" altLang="zh-CN" dirty="0"/>
              <a:t>JSP</a:t>
            </a:r>
            <a:r>
              <a:rPr lang="zh-CN" altLang="en-US" dirty="0"/>
              <a:t>以及</a:t>
            </a:r>
            <a:r>
              <a:rPr lang="en-US" altLang="zh-CN" dirty="0"/>
              <a:t>PHP</a:t>
            </a:r>
            <a:r>
              <a:rPr lang="zh-CN" altLang="en-US" dirty="0"/>
              <a:t>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C0C918-1140-45F8-B066-3A7CC3E79F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1.1.3 </a:t>
            </a:r>
            <a:r>
              <a:rPr lang="zh-CN" altLang="en-US" dirty="0"/>
              <a:t>静态页面和动态页面</a:t>
            </a:r>
          </a:p>
        </p:txBody>
      </p:sp>
    </p:spTree>
    <p:extLst>
      <p:ext uri="{BB962C8B-B14F-4D97-AF65-F5344CB8AC3E}">
        <p14:creationId xmlns:p14="http://schemas.microsoft.com/office/powerpoint/2010/main" val="186488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A1FCC5A-A80B-4CDB-AD05-C1633540DF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en-US" altLang="zh-CN" dirty="0">
                <a:solidFill>
                  <a:srgbClr val="0070C0"/>
                </a:solidFill>
              </a:rPr>
              <a:t>Web</a:t>
            </a:r>
            <a:r>
              <a:rPr lang="zh-CN" altLang="en-US" dirty="0">
                <a:solidFill>
                  <a:srgbClr val="0070C0"/>
                </a:solidFill>
              </a:rPr>
              <a:t>浏览器</a:t>
            </a:r>
            <a:endParaRPr lang="en-US" altLang="zh-CN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en-US" dirty="0"/>
              <a:t>浏览器是指</a:t>
            </a:r>
            <a:r>
              <a:rPr lang="en-US" altLang="zh-CN" dirty="0"/>
              <a:t>Web</a:t>
            </a:r>
            <a:r>
              <a:rPr lang="zh-CN" altLang="en-US" dirty="0"/>
              <a:t>服务的客户端浏览程序。它可以向服务器发送各种请求，并对从服务器返回的信息进行解释、显示和播放。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</a:t>
            </a:r>
            <a:r>
              <a:rPr lang="zh-CN" altLang="en-US" dirty="0"/>
              <a:t>常用的浏览器如</a:t>
            </a:r>
            <a:r>
              <a:rPr lang="en-US" altLang="zh-CN" dirty="0"/>
              <a:t>IE</a:t>
            </a:r>
            <a:r>
              <a:rPr lang="zh-CN" altLang="en-US" dirty="0"/>
              <a:t>、</a:t>
            </a:r>
            <a:r>
              <a:rPr lang="en-US" altLang="zh-CN" dirty="0" err="1"/>
              <a:t>FireFox</a:t>
            </a:r>
            <a:r>
              <a:rPr lang="zh-CN" altLang="en-US" dirty="0"/>
              <a:t>、</a:t>
            </a:r>
            <a:r>
              <a:rPr lang="en-US" altLang="zh-CN" dirty="0"/>
              <a:t>Chrome</a:t>
            </a:r>
            <a:r>
              <a:rPr lang="zh-CN" altLang="en-US" dirty="0"/>
              <a:t>和</a:t>
            </a:r>
            <a:r>
              <a:rPr lang="en-US" altLang="zh-CN" dirty="0"/>
              <a:t>Edge</a:t>
            </a:r>
            <a:r>
              <a:rPr lang="zh-CN" altLang="en-US" dirty="0"/>
              <a:t>等。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>
                <a:solidFill>
                  <a:srgbClr val="0070C0"/>
                </a:solidFill>
              </a:rPr>
              <a:t>Web</a:t>
            </a:r>
            <a:r>
              <a:rPr lang="zh-CN" altLang="en-US" dirty="0">
                <a:solidFill>
                  <a:srgbClr val="0070C0"/>
                </a:solidFill>
              </a:rPr>
              <a:t>服务器</a:t>
            </a:r>
            <a:endParaRPr lang="en-US" altLang="zh-CN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en-US" dirty="0"/>
              <a:t>服务器用于处理客户端的请求并将结果返回给浏览器显示。目前比较流行的</a:t>
            </a:r>
            <a:r>
              <a:rPr lang="en-US" altLang="zh-CN" dirty="0"/>
              <a:t>Web</a:t>
            </a:r>
            <a:r>
              <a:rPr lang="zh-CN" altLang="en-US" dirty="0"/>
              <a:t>服务器有</a:t>
            </a:r>
            <a:r>
              <a:rPr lang="en-US" altLang="zh-CN" dirty="0"/>
              <a:t>WebSphere</a:t>
            </a:r>
            <a:r>
              <a:rPr lang="zh-CN" altLang="en-US" dirty="0"/>
              <a:t>、</a:t>
            </a:r>
            <a:r>
              <a:rPr lang="en-US" altLang="zh-CN" dirty="0"/>
              <a:t>WebLogic</a:t>
            </a:r>
            <a:r>
              <a:rPr lang="zh-CN" altLang="en-US" dirty="0"/>
              <a:t>、</a:t>
            </a:r>
            <a:r>
              <a:rPr lang="en-US" altLang="zh-CN" dirty="0"/>
              <a:t>Tomcat</a:t>
            </a:r>
            <a:r>
              <a:rPr lang="zh-CN" altLang="en-US" dirty="0"/>
              <a:t>等。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70A80F-812B-40FB-BC87-1C2B6534C4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1.1.4 Web</a:t>
            </a:r>
            <a:r>
              <a:rPr lang="zh-CN" altLang="en-US" dirty="0"/>
              <a:t>浏览器和</a:t>
            </a:r>
            <a:r>
              <a:rPr lang="en-US" altLang="zh-CN" dirty="0"/>
              <a:t>Web</a:t>
            </a:r>
            <a:r>
              <a:rPr lang="zh-CN" altLang="en-US" dirty="0"/>
              <a:t>服务器</a:t>
            </a:r>
          </a:p>
        </p:txBody>
      </p:sp>
    </p:spTree>
    <p:extLst>
      <p:ext uri="{BB962C8B-B14F-4D97-AF65-F5344CB8AC3E}">
        <p14:creationId xmlns:p14="http://schemas.microsoft.com/office/powerpoint/2010/main" val="2160415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1BA343-16ED-4995-B0D7-A267A75347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>
                <a:solidFill>
                  <a:srgbClr val="0070C0"/>
                </a:solidFill>
              </a:rPr>
              <a:t>什么是</a:t>
            </a:r>
            <a:r>
              <a:rPr lang="en-US" altLang="zh-CN" dirty="0">
                <a:solidFill>
                  <a:srgbClr val="0070C0"/>
                </a:solidFill>
              </a:rPr>
              <a:t>JSP</a:t>
            </a:r>
          </a:p>
          <a:p>
            <a:pPr marL="0" indent="0">
              <a:buNone/>
            </a:pPr>
            <a:r>
              <a:rPr lang="en-US" altLang="zh-CN" dirty="0"/>
              <a:t>     JSP</a:t>
            </a:r>
            <a:r>
              <a:rPr lang="zh-CN" altLang="en-US" dirty="0"/>
              <a:t>技术是由</a:t>
            </a:r>
            <a:r>
              <a:rPr lang="en-US" altLang="zh-CN" dirty="0"/>
              <a:t>sun</a:t>
            </a:r>
            <a:r>
              <a:rPr lang="zh-CN" altLang="en-US" dirty="0"/>
              <a:t>公司提出，多家公司参与的，于</a:t>
            </a:r>
            <a:r>
              <a:rPr lang="en-US" altLang="zh-CN" dirty="0"/>
              <a:t>1999</a:t>
            </a:r>
            <a:r>
              <a:rPr lang="zh-CN" altLang="en-US" dirty="0"/>
              <a:t>年推出的一款建设动态网页的技术。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JSP</a:t>
            </a:r>
            <a:r>
              <a:rPr lang="zh-CN" altLang="en-US" dirty="0"/>
              <a:t>的网页实际上是由在</a:t>
            </a:r>
            <a:r>
              <a:rPr lang="en-US" altLang="zh-CN" dirty="0"/>
              <a:t>HTML</a:t>
            </a:r>
            <a:r>
              <a:rPr lang="zh-CN" altLang="en-US" dirty="0"/>
              <a:t>文件中加入</a:t>
            </a:r>
            <a:r>
              <a:rPr lang="en-US" altLang="zh-CN" dirty="0"/>
              <a:t>Java</a:t>
            </a:r>
            <a:r>
              <a:rPr lang="zh-CN" altLang="en-US" dirty="0"/>
              <a:t>代码片段和</a:t>
            </a:r>
            <a:r>
              <a:rPr lang="en-US" altLang="zh-CN" dirty="0"/>
              <a:t>JSP</a:t>
            </a:r>
            <a:r>
              <a:rPr lang="zh-CN" altLang="en-US" dirty="0"/>
              <a:t>的特殊标记构成的。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80BF2D-82CF-42B4-AC7D-B4FAB73D7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1.2 JSP</a:t>
            </a:r>
            <a:r>
              <a:rPr lang="zh-CN" altLang="en-US" dirty="0"/>
              <a:t>简介</a:t>
            </a:r>
          </a:p>
        </p:txBody>
      </p:sp>
    </p:spTree>
    <p:extLst>
      <p:ext uri="{BB962C8B-B14F-4D97-AF65-F5344CB8AC3E}">
        <p14:creationId xmlns:p14="http://schemas.microsoft.com/office/powerpoint/2010/main" val="538453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543A1F4-57A8-4F4F-B646-43B00F532B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JSP</a:t>
            </a:r>
            <a:r>
              <a:rPr lang="zh-CN" altLang="en-US" dirty="0"/>
              <a:t>的执行顺序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JSP</a:t>
            </a:r>
            <a:r>
              <a:rPr lang="zh-CN" altLang="en-US" dirty="0"/>
              <a:t>程序的执行过程大致如下：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）客户端向</a:t>
            </a:r>
            <a:r>
              <a:rPr lang="en-US" altLang="zh-CN" dirty="0"/>
              <a:t>Web</a:t>
            </a:r>
            <a:r>
              <a:rPr lang="zh-CN" altLang="en-US" dirty="0"/>
              <a:t>服务器提出请求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/>
              <a:t>JSP</a:t>
            </a:r>
            <a:r>
              <a:rPr lang="zh-CN" altLang="en-US" dirty="0"/>
              <a:t>引擎负责将页面转化为</a:t>
            </a:r>
            <a:r>
              <a:rPr lang="en-US" altLang="zh-CN" dirty="0"/>
              <a:t>Servlet</a:t>
            </a:r>
            <a:r>
              <a:rPr lang="zh-CN" altLang="en-US" dirty="0"/>
              <a:t>，此</a:t>
            </a:r>
            <a:r>
              <a:rPr lang="en-US" altLang="zh-CN" dirty="0"/>
              <a:t>Servlet</a:t>
            </a:r>
            <a:r>
              <a:rPr lang="zh-CN" altLang="en-US" dirty="0"/>
              <a:t>经过虚拟机编译生成类文件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）再把类文件加载到内存中执行，最后由服务器将处理结果返回给客户端。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1D49F2-C014-4BD5-9FEB-0A2003E52A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1.2 JSP</a:t>
            </a:r>
            <a:r>
              <a:rPr lang="zh-CN" altLang="en-US" dirty="0"/>
              <a:t>简介</a:t>
            </a:r>
          </a:p>
        </p:txBody>
      </p:sp>
    </p:spTree>
    <p:extLst>
      <p:ext uri="{BB962C8B-B14F-4D97-AF65-F5344CB8AC3E}">
        <p14:creationId xmlns:p14="http://schemas.microsoft.com/office/powerpoint/2010/main" val="847762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C37A26-EE76-4EBB-ABFD-EF980EADF9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1.2 JSP</a:t>
            </a:r>
            <a:r>
              <a:rPr lang="zh-CN" altLang="en-US" dirty="0"/>
              <a:t>简介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2E38B8C-45C3-44CF-9888-310D82114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145" y="1674943"/>
            <a:ext cx="5436000" cy="254921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1B3FDD2-8B91-4E8D-8F4D-1F1CA579D2BD}"/>
              </a:ext>
            </a:extLst>
          </p:cNvPr>
          <p:cNvSpPr txBox="1"/>
          <p:nvPr/>
        </p:nvSpPr>
        <p:spPr>
          <a:xfrm>
            <a:off x="4923123" y="4449379"/>
            <a:ext cx="2619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图</a:t>
            </a:r>
            <a:r>
              <a:rPr lang="en-US" altLang="zh-CN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1.2 JSP</a:t>
            </a:r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执行顺序</a:t>
            </a:r>
          </a:p>
        </p:txBody>
      </p:sp>
    </p:spTree>
    <p:extLst>
      <p:ext uri="{BB962C8B-B14F-4D97-AF65-F5344CB8AC3E}">
        <p14:creationId xmlns:p14="http://schemas.microsoft.com/office/powerpoint/2010/main" val="61289051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E7272"/>
      </a:accent1>
      <a:accent2>
        <a:srgbClr val="92BD61"/>
      </a:accent2>
      <a:accent3>
        <a:srgbClr val="ECD873"/>
      </a:accent3>
      <a:accent4>
        <a:srgbClr val="1CA196"/>
      </a:accent4>
      <a:accent5>
        <a:srgbClr val="DE7272"/>
      </a:accent5>
      <a:accent6>
        <a:srgbClr val="92BD61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1299</TotalTime>
  <Words>650</Words>
  <Application>Microsoft Office PowerPoint</Application>
  <PresentationFormat>宽屏</PresentationFormat>
  <Paragraphs>57</Paragraphs>
  <Slides>14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等线</vt:lpstr>
      <vt:lpstr>汉仪趣黑W</vt:lpstr>
      <vt:lpstr>迷你简准圆</vt:lpstr>
      <vt:lpstr>微软雅黑</vt:lpstr>
      <vt:lpstr>Arial</vt:lpstr>
      <vt:lpstr>Century</vt:lpstr>
      <vt:lpstr>Wingdings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逆流的小鱼</dc:creator>
  <cp:lastModifiedBy>hello</cp:lastModifiedBy>
  <cp:revision>134</cp:revision>
  <dcterms:created xsi:type="dcterms:W3CDTF">2017-07-05T04:53:15Z</dcterms:created>
  <dcterms:modified xsi:type="dcterms:W3CDTF">2018-08-18T10:14:58Z</dcterms:modified>
</cp:coreProperties>
</file>

<file path=docProps/thumbnail.jpeg>
</file>